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343" r:id="rId3"/>
    <p:sldId id="344" r:id="rId4"/>
    <p:sldId id="360" r:id="rId5"/>
    <p:sldId id="345" r:id="rId6"/>
    <p:sldId id="346" r:id="rId7"/>
    <p:sldId id="347" r:id="rId8"/>
    <p:sldId id="348" r:id="rId9"/>
    <p:sldId id="349" r:id="rId10"/>
    <p:sldId id="351" r:id="rId11"/>
    <p:sldId id="354" r:id="rId12"/>
    <p:sldId id="355" r:id="rId13"/>
    <p:sldId id="356" r:id="rId14"/>
    <p:sldId id="357" r:id="rId15"/>
    <p:sldId id="350" r:id="rId16"/>
    <p:sldId id="353" r:id="rId17"/>
    <p:sldId id="359" r:id="rId18"/>
    <p:sldId id="361" r:id="rId19"/>
    <p:sldId id="362" r:id="rId20"/>
    <p:sldId id="363" r:id="rId21"/>
    <p:sldId id="306" r:id="rId2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A6867CF-92A5-4E72-808C-A1AF38002696}">
          <p14:sldIdLst>
            <p14:sldId id="289"/>
            <p14:sldId id="343"/>
            <p14:sldId id="344"/>
            <p14:sldId id="360"/>
            <p14:sldId id="345"/>
            <p14:sldId id="346"/>
            <p14:sldId id="347"/>
            <p14:sldId id="348"/>
            <p14:sldId id="349"/>
            <p14:sldId id="351"/>
            <p14:sldId id="354"/>
            <p14:sldId id="355"/>
            <p14:sldId id="356"/>
            <p14:sldId id="357"/>
            <p14:sldId id="350"/>
            <p14:sldId id="353"/>
            <p14:sldId id="359"/>
            <p14:sldId id="361"/>
            <p14:sldId id="362"/>
            <p14:sldId id="363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ADB"/>
    <a:srgbClr val="7995BD"/>
    <a:srgbClr val="8AA2C6"/>
    <a:srgbClr val="8AA4CA"/>
    <a:srgbClr val="A8BAD4"/>
    <a:srgbClr val="2F5496"/>
    <a:srgbClr val="0351A9"/>
    <a:srgbClr val="53A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99" autoAdjust="0"/>
  </p:normalViewPr>
  <p:slideViewPr>
    <p:cSldViewPr snapToGrid="0">
      <p:cViewPr varScale="1">
        <p:scale>
          <a:sx n="97" d="100"/>
          <a:sy n="97" d="100"/>
        </p:scale>
        <p:origin x="9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E883A-3EFD-4358-A7C6-3A38A511CB08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4234CBF-933A-44B7-976A-E28859CA2C6E}">
      <dgm:prSet phldrT="[Texto]" custT="1"/>
      <dgm:spPr/>
      <dgm:t>
        <a:bodyPr/>
        <a:lstStyle/>
        <a:p>
          <a:r>
            <a:rPr lang="es-E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Plazo máximo Justificación</a:t>
          </a:r>
        </a:p>
        <a:p>
          <a:r>
            <a:rPr lang="es-ES" sz="1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días naturales </a:t>
          </a:r>
          <a:r>
            <a:rPr lang="es-ES" sz="18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desde día siguiente </a:t>
          </a:r>
          <a:r>
            <a:rPr lang="es-ES" sz="1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finalización del proyecto</a:t>
          </a:r>
        </a:p>
        <a:p>
          <a:r>
            <a:rPr lang="es-ES" sz="16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(NO prorrogable)</a:t>
          </a:r>
        </a:p>
      </dgm:t>
    </dgm:pt>
    <dgm:pt modelId="{20D62C90-427B-4C12-8263-94CC5A12916C}" type="parTrans" cxnId="{162633E4-F268-4859-8378-22E25BEFCDA6}">
      <dgm:prSet/>
      <dgm:spPr/>
      <dgm:t>
        <a:bodyPr/>
        <a:lstStyle/>
        <a:p>
          <a:endParaRPr lang="es-ES"/>
        </a:p>
      </dgm:t>
    </dgm:pt>
    <dgm:pt modelId="{24017AF9-261C-4347-A151-EB2D11D573A6}" type="sibTrans" cxnId="{162633E4-F268-4859-8378-22E25BEFCDA6}">
      <dgm:prSet/>
      <dgm:spPr/>
      <dgm:t>
        <a:bodyPr/>
        <a:lstStyle/>
        <a:p>
          <a:endParaRPr lang="es-ES"/>
        </a:p>
      </dgm:t>
    </dgm:pt>
    <dgm:pt modelId="{CD7A52DD-7EC6-4441-A046-2FF49511156E}">
      <dgm:prSet phldrT="[Texto]" custT="1"/>
      <dgm:spPr/>
      <dgm:t>
        <a:bodyPr/>
        <a:lstStyle/>
        <a:p>
          <a:r>
            <a: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Plazo máximo Ejecución</a:t>
          </a:r>
        </a:p>
        <a:p>
          <a:r>
            <a:rPr lang="es-ES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 de Diciembre de 2023</a:t>
          </a:r>
        </a:p>
        <a:p>
          <a:r>
            <a:rPr lang="es-ES" sz="1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(RD 407/2023) </a:t>
          </a:r>
        </a:p>
      </dgm:t>
    </dgm:pt>
    <dgm:pt modelId="{E58EB982-1EA6-41C0-A155-4FFAD9E0FDAD}" type="parTrans" cxnId="{180FC252-10D5-4946-BDA0-BFC18D611F17}">
      <dgm:prSet/>
      <dgm:spPr/>
      <dgm:t>
        <a:bodyPr/>
        <a:lstStyle/>
        <a:p>
          <a:endParaRPr lang="es-ES"/>
        </a:p>
      </dgm:t>
    </dgm:pt>
    <dgm:pt modelId="{C0945517-E9BD-4024-ABFF-CF7CBF167F35}" type="sibTrans" cxnId="{180FC252-10D5-4946-BDA0-BFC18D611F17}">
      <dgm:prSet/>
      <dgm:spPr/>
      <dgm:t>
        <a:bodyPr/>
        <a:lstStyle/>
        <a:p>
          <a:endParaRPr lang="es-ES"/>
        </a:p>
      </dgm:t>
    </dgm:pt>
    <dgm:pt modelId="{7C527DEA-5B6E-45BE-81A2-EC73566EA6AB}">
      <dgm:prSet phldrT="[Texto]" custT="1"/>
      <dgm:spPr/>
      <dgm:t>
        <a:bodyPr/>
        <a:lstStyle/>
        <a:p>
          <a:r>
            <a: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Modificaciones</a:t>
          </a:r>
        </a:p>
        <a:p>
          <a:r>
            <a:rPr lang="es-ES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Comunicación inmediata a la FEMP</a:t>
          </a:r>
        </a:p>
        <a:p>
          <a:r>
            <a:rPr lang="es-ES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Necesaria aprobación previa</a:t>
          </a:r>
        </a:p>
      </dgm:t>
    </dgm:pt>
    <dgm:pt modelId="{35B9E9E9-0319-4DE3-AE57-6320CDC26314}" type="sibTrans" cxnId="{BD0C5783-EB54-4C1F-A16A-F7127701179D}">
      <dgm:prSet/>
      <dgm:spPr/>
      <dgm:t>
        <a:bodyPr/>
        <a:lstStyle/>
        <a:p>
          <a:endParaRPr lang="es-ES"/>
        </a:p>
      </dgm:t>
    </dgm:pt>
    <dgm:pt modelId="{D2D5F1C3-FBD1-4B3E-BA08-566D07DDD105}" type="parTrans" cxnId="{BD0C5783-EB54-4C1F-A16A-F7127701179D}">
      <dgm:prSet/>
      <dgm:spPr/>
      <dgm:t>
        <a:bodyPr/>
        <a:lstStyle/>
        <a:p>
          <a:endParaRPr lang="es-ES"/>
        </a:p>
      </dgm:t>
    </dgm:pt>
    <dgm:pt modelId="{A828BF15-E369-48A4-8711-CDEF7D72E39F}">
      <dgm:prSet custT="1"/>
      <dgm:spPr/>
      <dgm:t>
        <a:bodyPr/>
        <a:lstStyle/>
        <a:p>
          <a:r>
            <a: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Inicio proyecto</a:t>
          </a:r>
        </a:p>
        <a:p>
          <a:r>
            <a:rPr lang="es-ES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≥ a 01 febrero 2020</a:t>
          </a:r>
        </a:p>
      </dgm:t>
    </dgm:pt>
    <dgm:pt modelId="{EE912462-39D1-4ACB-B534-B966AEEB001B}" type="parTrans" cxnId="{07EE19D3-B7CC-4048-A42F-94E3B246065B}">
      <dgm:prSet/>
      <dgm:spPr/>
      <dgm:t>
        <a:bodyPr/>
        <a:lstStyle/>
        <a:p>
          <a:endParaRPr lang="es-ES"/>
        </a:p>
      </dgm:t>
    </dgm:pt>
    <dgm:pt modelId="{870262EB-C3A5-4312-84A5-4355818B753E}" type="sibTrans" cxnId="{07EE19D3-B7CC-4048-A42F-94E3B246065B}">
      <dgm:prSet/>
      <dgm:spPr/>
      <dgm:t>
        <a:bodyPr/>
        <a:lstStyle/>
        <a:p>
          <a:endParaRPr lang="es-ES"/>
        </a:p>
      </dgm:t>
    </dgm:pt>
    <dgm:pt modelId="{763AB676-4000-42F9-9891-98C809EC25C2}" type="pres">
      <dgm:prSet presAssocID="{059E883A-3EFD-4358-A7C6-3A38A511CB08}" presName="diagram" presStyleCnt="0">
        <dgm:presLayoutVars>
          <dgm:dir/>
          <dgm:resizeHandles val="exact"/>
        </dgm:presLayoutVars>
      </dgm:prSet>
      <dgm:spPr/>
    </dgm:pt>
    <dgm:pt modelId="{C72B83E9-B5C0-4860-B652-83B34E815509}" type="pres">
      <dgm:prSet presAssocID="{A828BF15-E369-48A4-8711-CDEF7D72E39F}" presName="node" presStyleLbl="node1" presStyleIdx="0" presStyleCnt="4" custScaleX="105271" custScaleY="228985" custLinFactNeighborX="3781">
        <dgm:presLayoutVars>
          <dgm:bulletEnabled val="1"/>
        </dgm:presLayoutVars>
      </dgm:prSet>
      <dgm:spPr/>
    </dgm:pt>
    <dgm:pt modelId="{64623175-4243-4D20-B7FF-A05EA7999464}" type="pres">
      <dgm:prSet presAssocID="{870262EB-C3A5-4312-84A5-4355818B753E}" presName="sibTrans" presStyleLbl="sibTrans2D1" presStyleIdx="0" presStyleCnt="3"/>
      <dgm:spPr/>
    </dgm:pt>
    <dgm:pt modelId="{39C6FAD3-0F97-4022-BA82-A483688EFE0E}" type="pres">
      <dgm:prSet presAssocID="{870262EB-C3A5-4312-84A5-4355818B753E}" presName="connectorText" presStyleLbl="sibTrans2D1" presStyleIdx="0" presStyleCnt="3"/>
      <dgm:spPr/>
    </dgm:pt>
    <dgm:pt modelId="{32BFA75B-1A67-4BCE-9D7A-88EA7820D1E0}" type="pres">
      <dgm:prSet presAssocID="{7C527DEA-5B6E-45BE-81A2-EC73566EA6AB}" presName="node" presStyleLbl="node1" presStyleIdx="1" presStyleCnt="4" custScaleX="126966" custScaleY="224619">
        <dgm:presLayoutVars>
          <dgm:bulletEnabled val="1"/>
        </dgm:presLayoutVars>
      </dgm:prSet>
      <dgm:spPr/>
    </dgm:pt>
    <dgm:pt modelId="{D98A9060-0198-497E-9671-081790AC20E6}" type="pres">
      <dgm:prSet presAssocID="{35B9E9E9-0319-4DE3-AE57-6320CDC26314}" presName="sibTrans" presStyleLbl="sibTrans2D1" presStyleIdx="1" presStyleCnt="3"/>
      <dgm:spPr/>
    </dgm:pt>
    <dgm:pt modelId="{E192795C-4A57-40A2-8795-B023D88E0A0B}" type="pres">
      <dgm:prSet presAssocID="{35B9E9E9-0319-4DE3-AE57-6320CDC26314}" presName="connectorText" presStyleLbl="sibTrans2D1" presStyleIdx="1" presStyleCnt="3"/>
      <dgm:spPr/>
    </dgm:pt>
    <dgm:pt modelId="{A13158AA-8E15-4591-8ED8-E9D2F3BF26E5}" type="pres">
      <dgm:prSet presAssocID="{CD7A52DD-7EC6-4441-A046-2FF49511156E}" presName="node" presStyleLbl="node1" presStyleIdx="2" presStyleCnt="4" custScaleX="116212" custScaleY="219431">
        <dgm:presLayoutVars>
          <dgm:bulletEnabled val="1"/>
        </dgm:presLayoutVars>
      </dgm:prSet>
      <dgm:spPr/>
    </dgm:pt>
    <dgm:pt modelId="{30243F18-3526-4163-8803-8D47DF10B474}" type="pres">
      <dgm:prSet presAssocID="{C0945517-E9BD-4024-ABFF-CF7CBF167F35}" presName="sibTrans" presStyleLbl="sibTrans2D1" presStyleIdx="2" presStyleCnt="3"/>
      <dgm:spPr/>
    </dgm:pt>
    <dgm:pt modelId="{81E66A30-D162-498D-A6FC-BFE1AB040285}" type="pres">
      <dgm:prSet presAssocID="{C0945517-E9BD-4024-ABFF-CF7CBF167F35}" presName="connectorText" presStyleLbl="sibTrans2D1" presStyleIdx="2" presStyleCnt="3"/>
      <dgm:spPr/>
    </dgm:pt>
    <dgm:pt modelId="{E3033145-8229-495A-850B-FD38E09571E1}" type="pres">
      <dgm:prSet presAssocID="{34234CBF-933A-44B7-976A-E28859CA2C6E}" presName="node" presStyleLbl="node1" presStyleIdx="3" presStyleCnt="4" custScaleX="130339" custScaleY="223529">
        <dgm:presLayoutVars>
          <dgm:bulletEnabled val="1"/>
        </dgm:presLayoutVars>
      </dgm:prSet>
      <dgm:spPr/>
    </dgm:pt>
  </dgm:ptLst>
  <dgm:cxnLst>
    <dgm:cxn modelId="{805D2B07-7370-42A7-A8E4-FA1A97592049}" type="presOf" srcId="{870262EB-C3A5-4312-84A5-4355818B753E}" destId="{64623175-4243-4D20-B7FF-A05EA7999464}" srcOrd="0" destOrd="0" presId="urn:microsoft.com/office/officeart/2005/8/layout/process5"/>
    <dgm:cxn modelId="{69103E08-E6D7-424C-A1D5-357ACE05325E}" type="presOf" srcId="{34234CBF-933A-44B7-976A-E28859CA2C6E}" destId="{E3033145-8229-495A-850B-FD38E09571E1}" srcOrd="0" destOrd="0" presId="urn:microsoft.com/office/officeart/2005/8/layout/process5"/>
    <dgm:cxn modelId="{4BD54D21-9094-446A-8E95-D39282BBB178}" type="presOf" srcId="{870262EB-C3A5-4312-84A5-4355818B753E}" destId="{39C6FAD3-0F97-4022-BA82-A483688EFE0E}" srcOrd="1" destOrd="0" presId="urn:microsoft.com/office/officeart/2005/8/layout/process5"/>
    <dgm:cxn modelId="{43A81F4F-3F16-4516-88EE-98E89D212A1C}" type="presOf" srcId="{35B9E9E9-0319-4DE3-AE57-6320CDC26314}" destId="{E192795C-4A57-40A2-8795-B023D88E0A0B}" srcOrd="1" destOrd="0" presId="urn:microsoft.com/office/officeart/2005/8/layout/process5"/>
    <dgm:cxn modelId="{A1EA8E52-0467-4DCF-B292-4028D67CD1ED}" type="presOf" srcId="{A828BF15-E369-48A4-8711-CDEF7D72E39F}" destId="{C72B83E9-B5C0-4860-B652-83B34E815509}" srcOrd="0" destOrd="0" presId="urn:microsoft.com/office/officeart/2005/8/layout/process5"/>
    <dgm:cxn modelId="{180FC252-10D5-4946-BDA0-BFC18D611F17}" srcId="{059E883A-3EFD-4358-A7C6-3A38A511CB08}" destId="{CD7A52DD-7EC6-4441-A046-2FF49511156E}" srcOrd="2" destOrd="0" parTransId="{E58EB982-1EA6-41C0-A155-4FFAD9E0FDAD}" sibTransId="{C0945517-E9BD-4024-ABFF-CF7CBF167F35}"/>
    <dgm:cxn modelId="{BD0C5783-EB54-4C1F-A16A-F7127701179D}" srcId="{059E883A-3EFD-4358-A7C6-3A38A511CB08}" destId="{7C527DEA-5B6E-45BE-81A2-EC73566EA6AB}" srcOrd="1" destOrd="0" parTransId="{D2D5F1C3-FBD1-4B3E-BA08-566D07DDD105}" sibTransId="{35B9E9E9-0319-4DE3-AE57-6320CDC26314}"/>
    <dgm:cxn modelId="{70944A97-8ECA-462E-A280-8E5FCEB0985D}" type="presOf" srcId="{C0945517-E9BD-4024-ABFF-CF7CBF167F35}" destId="{30243F18-3526-4163-8803-8D47DF10B474}" srcOrd="0" destOrd="0" presId="urn:microsoft.com/office/officeart/2005/8/layout/process5"/>
    <dgm:cxn modelId="{CB228899-50A5-4AAB-BA1D-F38D469CA5C4}" type="presOf" srcId="{CD7A52DD-7EC6-4441-A046-2FF49511156E}" destId="{A13158AA-8E15-4591-8ED8-E9D2F3BF26E5}" srcOrd="0" destOrd="0" presId="urn:microsoft.com/office/officeart/2005/8/layout/process5"/>
    <dgm:cxn modelId="{31DB0CAB-5185-4CF0-9EFC-30C4D8885E05}" type="presOf" srcId="{C0945517-E9BD-4024-ABFF-CF7CBF167F35}" destId="{81E66A30-D162-498D-A6FC-BFE1AB040285}" srcOrd="1" destOrd="0" presId="urn:microsoft.com/office/officeart/2005/8/layout/process5"/>
    <dgm:cxn modelId="{6834F7AD-2438-4324-9AD8-8B71D7B5679C}" type="presOf" srcId="{7C527DEA-5B6E-45BE-81A2-EC73566EA6AB}" destId="{32BFA75B-1A67-4BCE-9D7A-88EA7820D1E0}" srcOrd="0" destOrd="0" presId="urn:microsoft.com/office/officeart/2005/8/layout/process5"/>
    <dgm:cxn modelId="{BEE1D4CB-BF03-4E0A-81BF-6426920F73DC}" type="presOf" srcId="{35B9E9E9-0319-4DE3-AE57-6320CDC26314}" destId="{D98A9060-0198-497E-9671-081790AC20E6}" srcOrd="0" destOrd="0" presId="urn:microsoft.com/office/officeart/2005/8/layout/process5"/>
    <dgm:cxn modelId="{6A1D39CE-6928-4444-9B1A-FF7B33507E95}" type="presOf" srcId="{059E883A-3EFD-4358-A7C6-3A38A511CB08}" destId="{763AB676-4000-42F9-9891-98C809EC25C2}" srcOrd="0" destOrd="0" presId="urn:microsoft.com/office/officeart/2005/8/layout/process5"/>
    <dgm:cxn modelId="{07EE19D3-B7CC-4048-A42F-94E3B246065B}" srcId="{059E883A-3EFD-4358-A7C6-3A38A511CB08}" destId="{A828BF15-E369-48A4-8711-CDEF7D72E39F}" srcOrd="0" destOrd="0" parTransId="{EE912462-39D1-4ACB-B534-B966AEEB001B}" sibTransId="{870262EB-C3A5-4312-84A5-4355818B753E}"/>
    <dgm:cxn modelId="{162633E4-F268-4859-8378-22E25BEFCDA6}" srcId="{059E883A-3EFD-4358-A7C6-3A38A511CB08}" destId="{34234CBF-933A-44B7-976A-E28859CA2C6E}" srcOrd="3" destOrd="0" parTransId="{20D62C90-427B-4C12-8263-94CC5A12916C}" sibTransId="{24017AF9-261C-4347-A151-EB2D11D573A6}"/>
    <dgm:cxn modelId="{8DA008C5-2690-4AD1-B7B5-44B57A388160}" type="presParOf" srcId="{763AB676-4000-42F9-9891-98C809EC25C2}" destId="{C72B83E9-B5C0-4860-B652-83B34E815509}" srcOrd="0" destOrd="0" presId="urn:microsoft.com/office/officeart/2005/8/layout/process5"/>
    <dgm:cxn modelId="{DEFD8389-FECA-4A9E-ADE0-63366009F69E}" type="presParOf" srcId="{763AB676-4000-42F9-9891-98C809EC25C2}" destId="{64623175-4243-4D20-B7FF-A05EA7999464}" srcOrd="1" destOrd="0" presId="urn:microsoft.com/office/officeart/2005/8/layout/process5"/>
    <dgm:cxn modelId="{AD2BB02E-FB6A-468F-B57A-B4BDA7695675}" type="presParOf" srcId="{64623175-4243-4D20-B7FF-A05EA7999464}" destId="{39C6FAD3-0F97-4022-BA82-A483688EFE0E}" srcOrd="0" destOrd="0" presId="urn:microsoft.com/office/officeart/2005/8/layout/process5"/>
    <dgm:cxn modelId="{9BC4ACE3-9E1A-47B8-8B22-5DA27D233E40}" type="presParOf" srcId="{763AB676-4000-42F9-9891-98C809EC25C2}" destId="{32BFA75B-1A67-4BCE-9D7A-88EA7820D1E0}" srcOrd="2" destOrd="0" presId="urn:microsoft.com/office/officeart/2005/8/layout/process5"/>
    <dgm:cxn modelId="{491A8F33-E8C5-4BAF-BB45-14CF0BA49B36}" type="presParOf" srcId="{763AB676-4000-42F9-9891-98C809EC25C2}" destId="{D98A9060-0198-497E-9671-081790AC20E6}" srcOrd="3" destOrd="0" presId="urn:microsoft.com/office/officeart/2005/8/layout/process5"/>
    <dgm:cxn modelId="{F694049D-4C30-4721-9D32-4F4440DF46A3}" type="presParOf" srcId="{D98A9060-0198-497E-9671-081790AC20E6}" destId="{E192795C-4A57-40A2-8795-B023D88E0A0B}" srcOrd="0" destOrd="0" presId="urn:microsoft.com/office/officeart/2005/8/layout/process5"/>
    <dgm:cxn modelId="{4F7DB4E8-42B2-4548-B393-86C3D2EB4C20}" type="presParOf" srcId="{763AB676-4000-42F9-9891-98C809EC25C2}" destId="{A13158AA-8E15-4591-8ED8-E9D2F3BF26E5}" srcOrd="4" destOrd="0" presId="urn:microsoft.com/office/officeart/2005/8/layout/process5"/>
    <dgm:cxn modelId="{1D36102C-82D9-44E8-A8DA-64BAEB0160A5}" type="presParOf" srcId="{763AB676-4000-42F9-9891-98C809EC25C2}" destId="{30243F18-3526-4163-8803-8D47DF10B474}" srcOrd="5" destOrd="0" presId="urn:microsoft.com/office/officeart/2005/8/layout/process5"/>
    <dgm:cxn modelId="{D8C6C349-CF05-477B-B8CC-3D9D60C5DB5E}" type="presParOf" srcId="{30243F18-3526-4163-8803-8D47DF10B474}" destId="{81E66A30-D162-498D-A6FC-BFE1AB040285}" srcOrd="0" destOrd="0" presId="urn:microsoft.com/office/officeart/2005/8/layout/process5"/>
    <dgm:cxn modelId="{B47AD72E-1D1D-4508-9B0F-CA4D1A7E2D2F}" type="presParOf" srcId="{763AB676-4000-42F9-9891-98C809EC25C2}" destId="{E3033145-8229-495A-850B-FD38E09571E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B83E9-B5C0-4860-B652-83B34E815509}">
      <dsp:nvSpPr>
        <dsp:cNvPr id="0" name=""/>
        <dsp:cNvSpPr/>
      </dsp:nvSpPr>
      <dsp:spPr>
        <a:xfrm>
          <a:off x="71880" y="559105"/>
          <a:ext cx="1990136" cy="2597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Inicio proyecto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≥ a 01 febrero 2020</a:t>
          </a:r>
        </a:p>
      </dsp:txBody>
      <dsp:txXfrm>
        <a:off x="130169" y="617394"/>
        <a:ext cx="1873558" cy="2480783"/>
      </dsp:txXfrm>
    </dsp:sp>
    <dsp:sp modelId="{64623175-4243-4D20-B7FF-A05EA7999464}">
      <dsp:nvSpPr>
        <dsp:cNvPr id="0" name=""/>
        <dsp:cNvSpPr/>
      </dsp:nvSpPr>
      <dsp:spPr>
        <a:xfrm>
          <a:off x="2212654" y="1623365"/>
          <a:ext cx="362899" cy="46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2212654" y="1717133"/>
        <a:ext cx="254029" cy="281305"/>
      </dsp:txXfrm>
    </dsp:sp>
    <dsp:sp modelId="{32BFA75B-1A67-4BCE-9D7A-88EA7820D1E0}">
      <dsp:nvSpPr>
        <dsp:cNvPr id="0" name=""/>
        <dsp:cNvSpPr/>
      </dsp:nvSpPr>
      <dsp:spPr>
        <a:xfrm>
          <a:off x="2746732" y="583866"/>
          <a:ext cx="2400278" cy="25478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Modificaciones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Comunicación inmediata a la FEMP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Necesaria aprobación previa</a:t>
          </a:r>
        </a:p>
      </dsp:txBody>
      <dsp:txXfrm>
        <a:off x="2817034" y="654168"/>
        <a:ext cx="2259674" cy="2407234"/>
      </dsp:txXfrm>
    </dsp:sp>
    <dsp:sp modelId="{D98A9060-0198-497E-9671-081790AC20E6}">
      <dsp:nvSpPr>
        <dsp:cNvPr id="0" name=""/>
        <dsp:cNvSpPr/>
      </dsp:nvSpPr>
      <dsp:spPr>
        <a:xfrm>
          <a:off x="5313373" y="1623365"/>
          <a:ext cx="400783" cy="46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313373" y="1717133"/>
        <a:ext cx="280548" cy="281305"/>
      </dsp:txXfrm>
    </dsp:sp>
    <dsp:sp modelId="{A13158AA-8E15-4591-8ED8-E9D2F3BF26E5}">
      <dsp:nvSpPr>
        <dsp:cNvPr id="0" name=""/>
        <dsp:cNvSpPr/>
      </dsp:nvSpPr>
      <dsp:spPr>
        <a:xfrm>
          <a:off x="5903206" y="613290"/>
          <a:ext cx="2196974" cy="248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Plazo máximo Ejecución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 de Diciembre de 2023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(RD 407/2023) </a:t>
          </a:r>
        </a:p>
      </dsp:txBody>
      <dsp:txXfrm>
        <a:off x="5967553" y="677637"/>
        <a:ext cx="2068280" cy="2360297"/>
      </dsp:txXfrm>
    </dsp:sp>
    <dsp:sp modelId="{30243F18-3526-4163-8803-8D47DF10B474}">
      <dsp:nvSpPr>
        <dsp:cNvPr id="0" name=""/>
        <dsp:cNvSpPr/>
      </dsp:nvSpPr>
      <dsp:spPr>
        <a:xfrm>
          <a:off x="8266544" y="1623365"/>
          <a:ext cx="400783" cy="46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8266544" y="1717133"/>
        <a:ext cx="280548" cy="281305"/>
      </dsp:txXfrm>
    </dsp:sp>
    <dsp:sp modelId="{E3033145-8229-495A-850B-FD38E09571E1}">
      <dsp:nvSpPr>
        <dsp:cNvPr id="0" name=""/>
        <dsp:cNvSpPr/>
      </dsp:nvSpPr>
      <dsp:spPr>
        <a:xfrm>
          <a:off x="8856376" y="590048"/>
          <a:ext cx="2464044" cy="2535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Plazo máximo Justificación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días naturales </a:t>
          </a:r>
          <a:r>
            <a:rPr lang="es-ES" sz="18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desde día siguiente </a:t>
          </a:r>
          <a:r>
            <a:rPr lang="es-ES" sz="1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finalización del proyecto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(NO prorrogable)</a:t>
          </a:r>
        </a:p>
      </dsp:txBody>
      <dsp:txXfrm>
        <a:off x="8928545" y="662217"/>
        <a:ext cx="2319706" cy="239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977A906-D2C8-269A-995A-EEEE49D1E1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66F110-99EA-2F96-0E9D-00E2BB14E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1B558-C010-46B3-862B-968D1B1903DC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D5EE60-65DA-701F-948E-55C2B6E23D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0929A6-73FA-20D0-09BC-A9651B547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52A60-3837-4890-AD13-4CC98DF22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1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1175-125A-4EB4-879B-0607928FBE26}" type="datetimeFigureOut">
              <a:rPr lang="es-ES" smtClean="0"/>
              <a:t>14/09/2023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A794-95FE-45E3-A064-96EE8F5786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19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610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77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21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50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94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3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81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10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04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46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A794-95FE-45E3-A064-96EE8F5786E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67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 blanco con letras negras&#10;&#10;Descripción generada automáticamente con confianza media">
            <a:extLst>
              <a:ext uri="{FF2B5EF4-FFF2-40B4-BE49-F238E27FC236}">
                <a16:creationId xmlns:a16="http://schemas.microsoft.com/office/drawing/2014/main" id="{F68B925C-5118-F7B2-371A-BC0891B27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0" y="5925312"/>
            <a:ext cx="1463040" cy="932688"/>
          </a:xfrm>
          <a:prstGeom prst="rect">
            <a:avLst/>
          </a:prstGeom>
        </p:spPr>
      </p:pic>
      <p:pic>
        <p:nvPicPr>
          <p:cNvPr id="12" name="Imagen 11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B839549D-4DC9-7973-67ED-7A366890B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FB7C35-F075-F8F8-8442-20908D117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2496" y="1122363"/>
            <a:ext cx="8412480" cy="23876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2F5496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B0677-2354-D1F4-9EA4-BFAAEAD0EC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400" y="4632326"/>
            <a:ext cx="3121152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/ Área</a:t>
            </a:r>
          </a:p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BF198-1704-91C3-2FFD-BE8C4CE7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‹Nº›</a:t>
            </a:fld>
            <a:r>
              <a:rPr lang="es-ES" dirty="0"/>
              <a:t>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4587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A3761-9AB0-734B-072C-81745CE8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D4C15E-7901-C6D7-31ED-D9CC570C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BE9-6697-4848-B10F-43AD428B9F07}" type="datetime1">
              <a:rPr lang="es-ES" smtClean="0"/>
              <a:t>14/09/2023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5738A6-D09C-C947-B1AE-C4F22772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06379B3-D780-B3BE-3617-0D03BC29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‹Nº›</a:t>
            </a:fld>
            <a:r>
              <a:rPr lang="es-ES" dirty="0"/>
              <a:t>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BF280180-CA34-E5AA-A41F-661955B5A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0"/>
            <a:ext cx="9500616" cy="11914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01D6FE8-5E5D-11D1-1DA9-F6663BBA0EBB}"/>
              </a:ext>
            </a:extLst>
          </p:cNvPr>
          <p:cNvSpPr txBox="1"/>
          <p:nvPr userDrawn="1"/>
        </p:nvSpPr>
        <p:spPr>
          <a:xfrm>
            <a:off x="0" y="1106424"/>
            <a:ext cx="12192000" cy="369332"/>
          </a:xfrm>
          <a:prstGeom prst="rect">
            <a:avLst/>
          </a:prstGeom>
          <a:solidFill>
            <a:srgbClr val="8EAADB"/>
          </a:solidFill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GoTHAM" panose="02000604040000020004" pitchFamily="2" charset="0"/>
              </a:rPr>
              <a:t>					ASPECTOS CLAVE – PRTR </a:t>
            </a:r>
          </a:p>
        </p:txBody>
      </p:sp>
    </p:spTree>
    <p:extLst>
      <p:ext uri="{BB962C8B-B14F-4D97-AF65-F5344CB8AC3E}">
        <p14:creationId xmlns:p14="http://schemas.microsoft.com/office/powerpoint/2010/main" val="2970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_diseñ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cono&#10;&#10;Descripción generada automáticamente con confianza media">
            <a:extLst>
              <a:ext uri="{FF2B5EF4-FFF2-40B4-BE49-F238E27FC236}">
                <a16:creationId xmlns:a16="http://schemas.microsoft.com/office/drawing/2014/main" id="{47626015-5F90-AC2C-7192-F2C527CAF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A3761-9AB0-734B-072C-81745CE8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D4C15E-7901-C6D7-31ED-D9CC570C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BE9-6697-4848-B10F-43AD428B9F07}" type="datetime1">
              <a:rPr lang="es-ES" smtClean="0"/>
              <a:t>14/09/2023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5738A6-D09C-C947-B1AE-C4F22772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06379B3-D780-B3BE-3617-0D03BC29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chemeClr val="bg1"/>
                </a:solidFill>
              </a:rPr>
              <a:pPr algn="r"/>
              <a:t>‹Nº›</a:t>
            </a:fld>
            <a:r>
              <a:rPr lang="es-ES" dirty="0"/>
              <a:t>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BF280180-CA34-E5AA-A41F-661955B5A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"/>
            <a:ext cx="9500616" cy="11914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01D6FE8-5E5D-11D1-1DA9-F6663BBA0EBB}"/>
              </a:ext>
            </a:extLst>
          </p:cNvPr>
          <p:cNvSpPr txBox="1"/>
          <p:nvPr userDrawn="1"/>
        </p:nvSpPr>
        <p:spPr>
          <a:xfrm>
            <a:off x="0" y="1106424"/>
            <a:ext cx="8430768" cy="369332"/>
          </a:xfrm>
          <a:prstGeom prst="rect">
            <a:avLst/>
          </a:prstGeom>
          <a:solidFill>
            <a:srgbClr val="8EA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del documento</a:t>
            </a:r>
          </a:p>
        </p:txBody>
      </p:sp>
    </p:spTree>
    <p:extLst>
      <p:ext uri="{BB962C8B-B14F-4D97-AF65-F5344CB8AC3E}">
        <p14:creationId xmlns:p14="http://schemas.microsoft.com/office/powerpoint/2010/main" val="340249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F4864-EAAC-1CF4-F06A-CCBE695D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2720-8ACB-4FB4-AB35-CECF62491BD6}" type="datetime1">
              <a:rPr lang="es-ES" smtClean="0"/>
              <a:t>14/09/2023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8D945F-7196-2133-D689-943D9E28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E86DDB4A-B1EE-497D-2828-575830EB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‹Nº›</a:t>
            </a:fld>
            <a:r>
              <a:rPr lang="es-ES" dirty="0"/>
              <a:t>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E4B24B95-873F-01F9-6755-4E63AD7ED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0"/>
            <a:ext cx="9500616" cy="11914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8A27758-F140-18DF-C4AA-9988232CC0B8}"/>
              </a:ext>
            </a:extLst>
          </p:cNvPr>
          <p:cNvSpPr txBox="1"/>
          <p:nvPr userDrawn="1"/>
        </p:nvSpPr>
        <p:spPr>
          <a:xfrm>
            <a:off x="0" y="1106424"/>
            <a:ext cx="12192000" cy="369332"/>
          </a:xfrm>
          <a:prstGeom prst="rect">
            <a:avLst/>
          </a:prstGeom>
          <a:solidFill>
            <a:srgbClr val="8EA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del documento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F50A2E-9621-0E4B-A88C-3B16057E5853}"/>
              </a:ext>
            </a:extLst>
          </p:cNvPr>
          <p:cNvSpPr/>
          <p:nvPr userDrawn="1"/>
        </p:nvSpPr>
        <p:spPr>
          <a:xfrm>
            <a:off x="0" y="1475756"/>
            <a:ext cx="6413500" cy="538224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8">
            <a:extLst>
              <a:ext uri="{FF2B5EF4-FFF2-40B4-BE49-F238E27FC236}">
                <a16:creationId xmlns:a16="http://schemas.microsoft.com/office/drawing/2014/main" id="{DB080CB6-0E3B-9F50-62F3-AB4628C620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79589"/>
            <a:ext cx="5462016" cy="41731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F44E9D9-4118-6D3E-348C-9BF37B3A92CE}"/>
              </a:ext>
            </a:extLst>
          </p:cNvPr>
          <p:cNvSpPr txBox="1">
            <a:spLocks/>
          </p:cNvSpPr>
          <p:nvPr userDrawn="1"/>
        </p:nvSpPr>
        <p:spPr>
          <a:xfrm>
            <a:off x="371476" y="1779589"/>
            <a:ext cx="4416424" cy="218281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sz="3200" dirty="0"/>
              <a:t>Haga clic para modificar el estilo de título del patrón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BA7C30E-3A2A-20C0-6230-A2CD7A4F97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433888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5F4F397-F091-B50B-8B61-CE2099A8F01E}"/>
              </a:ext>
            </a:extLst>
          </p:cNvPr>
          <p:cNvSpPr/>
          <p:nvPr userDrawn="1"/>
        </p:nvSpPr>
        <p:spPr>
          <a:xfrm>
            <a:off x="421640" y="4149553"/>
            <a:ext cx="3159760" cy="97195"/>
          </a:xfrm>
          <a:prstGeom prst="rect">
            <a:avLst/>
          </a:prstGeom>
          <a:solidFill>
            <a:srgbClr val="53A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60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D4C15E-7901-C6D7-31ED-D9CC570C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BE9-6697-4848-B10F-43AD428B9F07}" type="datetime1">
              <a:rPr lang="es-ES" smtClean="0"/>
              <a:t>14/09/2023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5738A6-D09C-C947-B1AE-C4F22772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06379B3-D780-B3BE-3617-0D03BC29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‹Nº›</a:t>
            </a:fld>
            <a:r>
              <a:rPr lang="es-ES" dirty="0"/>
              <a:t>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BF280180-CA34-E5AA-A41F-661955B5A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0"/>
            <a:ext cx="9500616" cy="11914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01D6FE8-5E5D-11D1-1DA9-F6663BBA0EBB}"/>
              </a:ext>
            </a:extLst>
          </p:cNvPr>
          <p:cNvSpPr txBox="1"/>
          <p:nvPr userDrawn="1"/>
        </p:nvSpPr>
        <p:spPr>
          <a:xfrm>
            <a:off x="0" y="1106424"/>
            <a:ext cx="12192000" cy="369332"/>
          </a:xfrm>
          <a:prstGeom prst="rect">
            <a:avLst/>
          </a:prstGeom>
          <a:solidFill>
            <a:srgbClr val="8EA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del documento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78CDD7-61B6-1125-B46A-EF5E22BA6461}"/>
              </a:ext>
            </a:extLst>
          </p:cNvPr>
          <p:cNvSpPr/>
          <p:nvPr userDrawn="1"/>
        </p:nvSpPr>
        <p:spPr>
          <a:xfrm>
            <a:off x="627508" y="1754188"/>
            <a:ext cx="3210339" cy="1271587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9E04E0BE-D795-8EDD-64F3-E2DA76BE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668" y="18516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3EE335-BA09-240F-AD29-B1C8CCF708AF}"/>
              </a:ext>
            </a:extLst>
          </p:cNvPr>
          <p:cNvSpPr/>
          <p:nvPr userDrawn="1"/>
        </p:nvSpPr>
        <p:spPr>
          <a:xfrm>
            <a:off x="627507" y="3063617"/>
            <a:ext cx="3210339" cy="26879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319E8903-C841-7791-83D1-F3C42F9E1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668" y="3144630"/>
            <a:ext cx="2986019" cy="268796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8C6B126-8C59-362A-E824-34F359F03B00}"/>
              </a:ext>
            </a:extLst>
          </p:cNvPr>
          <p:cNvSpPr/>
          <p:nvPr userDrawn="1"/>
        </p:nvSpPr>
        <p:spPr>
          <a:xfrm>
            <a:off x="4302868" y="1754188"/>
            <a:ext cx="3210339" cy="1271587"/>
          </a:xfrm>
          <a:prstGeom prst="rect">
            <a:avLst/>
          </a:prstGeom>
          <a:solidFill>
            <a:srgbClr val="8E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D103A35-7B5C-B4D0-EB45-CC40F99A09B6}"/>
              </a:ext>
            </a:extLst>
          </p:cNvPr>
          <p:cNvSpPr/>
          <p:nvPr userDrawn="1"/>
        </p:nvSpPr>
        <p:spPr>
          <a:xfrm>
            <a:off x="4302867" y="3063617"/>
            <a:ext cx="3210339" cy="30083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Marcador de posición de texto 4">
            <a:extLst>
              <a:ext uri="{FF2B5EF4-FFF2-40B4-BE49-F238E27FC236}">
                <a16:creationId xmlns:a16="http://schemas.microsoft.com/office/drawing/2014/main" id="{8CD0A2CE-2C9E-ADBB-0B72-5AD8645F5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5836" y="18538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21" name="Marcador de posición de contenido 5">
            <a:extLst>
              <a:ext uri="{FF2B5EF4-FFF2-40B4-BE49-F238E27FC236}">
                <a16:creationId xmlns:a16="http://schemas.microsoft.com/office/drawing/2014/main" id="{C944DD11-0309-DC06-239A-454C27658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5836" y="3144631"/>
            <a:ext cx="2984400" cy="2927372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9D4013A-FBA1-F07D-E8F0-90454BD14A24}"/>
              </a:ext>
            </a:extLst>
          </p:cNvPr>
          <p:cNvSpPr/>
          <p:nvPr userDrawn="1"/>
        </p:nvSpPr>
        <p:spPr>
          <a:xfrm>
            <a:off x="7929988" y="1754188"/>
            <a:ext cx="3210339" cy="1271587"/>
          </a:xfrm>
          <a:prstGeom prst="rect">
            <a:avLst/>
          </a:prstGeom>
          <a:solidFill>
            <a:srgbClr val="53A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9C207CD-512E-7AC6-93CF-514B6BDABF2A}"/>
              </a:ext>
            </a:extLst>
          </p:cNvPr>
          <p:cNvSpPr/>
          <p:nvPr userDrawn="1"/>
        </p:nvSpPr>
        <p:spPr>
          <a:xfrm>
            <a:off x="7929987" y="3063617"/>
            <a:ext cx="3210339" cy="30083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Marcador de posición de texto 4">
            <a:extLst>
              <a:ext uri="{FF2B5EF4-FFF2-40B4-BE49-F238E27FC236}">
                <a16:creationId xmlns:a16="http://schemas.microsoft.com/office/drawing/2014/main" id="{7BB0D7AD-4F2C-A54C-3458-9366B9D77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2956" y="18538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posición de contenido 5">
            <a:extLst>
              <a:ext uri="{FF2B5EF4-FFF2-40B4-BE49-F238E27FC236}">
                <a16:creationId xmlns:a16="http://schemas.microsoft.com/office/drawing/2014/main" id="{4DE945E9-9FD2-3A10-945E-696856BB4B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2956" y="3144631"/>
            <a:ext cx="2984400" cy="2927372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0638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F15E4-B3AF-81FD-BBD2-AC07ECE9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4C3159-9A1B-AB84-EE77-560E9278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3B95-92ED-4D6E-BAAB-7299C54C0589}" type="datetime1">
              <a:rPr lang="es-ES" smtClean="0"/>
              <a:t>14/09/2023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B933A2-29FA-D8AA-4B18-6A75C6D9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C8FBBD-3CE8-AAE4-4C9C-A110A38A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‹Nº›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ADF821-3E12-04BB-4842-35CBA85F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99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00236-7F11-46AE-131F-B8385DFA0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3B95-92ED-4D6E-BAAB-7299C54C0589}" type="datetime1">
              <a:rPr lang="es-ES" smtClean="0"/>
              <a:t>14/09/2023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D5765C-92A4-CC69-794E-212030295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pic>
        <p:nvPicPr>
          <p:cNvPr id="7" name="Imagen 6" descr="Fondo blanco con letras negras&#10;&#10;Descripción generada automáticamente con confianza media">
            <a:extLst>
              <a:ext uri="{FF2B5EF4-FFF2-40B4-BE49-F238E27FC236}">
                <a16:creationId xmlns:a16="http://schemas.microsoft.com/office/drawing/2014/main" id="{1A74B278-C735-8842-FB03-074D4626571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0" y="5925312"/>
            <a:ext cx="1463040" cy="932688"/>
          </a:xfrm>
          <a:prstGeom prst="rect">
            <a:avLst/>
          </a:prstGeom>
        </p:spPr>
      </p:pic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2F3CC14C-38F5-6343-4FCA-2C1F7719F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437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‹Nº›</a:t>
            </a:fld>
            <a:r>
              <a:rPr lang="es-ES" dirty="0"/>
              <a:t> 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8981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2" r:id="rId5"/>
    <p:sldLayoutId id="214748366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39.svg"/><Relationship Id="rId4" Type="http://schemas.openxmlformats.org/officeDocument/2006/relationships/image" Target="../media/image7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44.png"/><Relationship Id="rId5" Type="http://schemas.openxmlformats.org/officeDocument/2006/relationships/image" Target="../media/image8.png"/><Relationship Id="rId10" Type="http://schemas.openxmlformats.org/officeDocument/2006/relationships/image" Target="../media/image43.sv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cs.es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hyperlink" Target="http://www.recs.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933E4-8958-EBB0-FFC1-BA9B8ABF46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Convocatorias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de Ayudas para la Promoción de estilos de vida saludable a través de la creación o rehabilitación de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Entornos Saludables en el marco del PRTR C18.I2</a:t>
            </a:r>
            <a:br>
              <a:rPr lang="es-E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Ejecución y Justificación</a:t>
            </a:r>
            <a:endParaRPr lang="es-ES" sz="32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852FBC9-CEC9-C40C-70A1-A3783042824F}"/>
              </a:ext>
            </a:extLst>
          </p:cNvPr>
          <p:cNvSpPr txBox="1">
            <a:spLocks/>
          </p:cNvSpPr>
          <p:nvPr/>
        </p:nvSpPr>
        <p:spPr>
          <a:xfrm>
            <a:off x="8534400" y="5466208"/>
            <a:ext cx="3121152" cy="57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F5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AEC179-50BF-FDEF-431C-96411CE0B174}"/>
              </a:ext>
            </a:extLst>
          </p:cNvPr>
          <p:cNvSpPr/>
          <p:nvPr/>
        </p:nvSpPr>
        <p:spPr>
          <a:xfrm>
            <a:off x="167780" y="5813571"/>
            <a:ext cx="5953587" cy="90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FDE53DB-4BEA-A800-A169-635290C188DE}"/>
              </a:ext>
            </a:extLst>
          </p:cNvPr>
          <p:cNvGrpSpPr/>
          <p:nvPr/>
        </p:nvGrpSpPr>
        <p:grpSpPr>
          <a:xfrm>
            <a:off x="319560" y="175439"/>
            <a:ext cx="11335992" cy="930907"/>
            <a:chOff x="47870" y="5816473"/>
            <a:chExt cx="11335992" cy="930907"/>
          </a:xfrm>
        </p:grpSpPr>
        <p:pic>
          <p:nvPicPr>
            <p:cNvPr id="10" name="Imagen 9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37F1DD87-9C31-1BF5-CDEA-BD8A31CDE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Imagen 10" descr="Logotipo&#10;&#10;Descripción generada automáticamente">
              <a:extLst>
                <a:ext uri="{FF2B5EF4-FFF2-40B4-BE49-F238E27FC236}">
                  <a16:creationId xmlns:a16="http://schemas.microsoft.com/office/drawing/2014/main" id="{3FDD4DFF-3753-BC01-BDE0-79A2DE0EC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n 11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9C3E0B21-CE2C-EDD2-9E48-B6F88C36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5045F8E0-D580-30A1-C859-3FB559A9CC12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Imagen 13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BAE034D7-1E6D-6E91-82F8-A75CEE8D7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n 14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C738D6F6-2BE9-65E8-9A92-A926D338C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Subtítulo 15">
            <a:extLst>
              <a:ext uri="{FF2B5EF4-FFF2-40B4-BE49-F238E27FC236}">
                <a16:creationId xmlns:a16="http://schemas.microsoft.com/office/drawing/2014/main" id="{D896C84E-A2BE-099F-DE32-5C0753E94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559" y="5672943"/>
            <a:ext cx="5361055" cy="516764"/>
          </a:xfrm>
        </p:spPr>
        <p:txBody>
          <a:bodyPr>
            <a:normAutofit/>
          </a:bodyPr>
          <a:lstStyle/>
          <a:p>
            <a:r>
              <a:rPr lang="es-ES" sz="2000" dirty="0"/>
              <a:t>Área de Desarrollo Sostenible FEMP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1CA9B74-63B6-57E5-3F19-E652A025994C}"/>
              </a:ext>
            </a:extLst>
          </p:cNvPr>
          <p:cNvSpPr/>
          <p:nvPr/>
        </p:nvSpPr>
        <p:spPr>
          <a:xfrm>
            <a:off x="10004787" y="6036882"/>
            <a:ext cx="1799401" cy="517828"/>
          </a:xfrm>
          <a:prstGeom prst="rect">
            <a:avLst/>
          </a:prstGeom>
          <a:solidFill>
            <a:srgbClr val="8AA2C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2F5496"/>
                </a:solidFill>
              </a:rPr>
              <a:t>12.09.2023</a:t>
            </a:r>
          </a:p>
        </p:txBody>
      </p:sp>
    </p:spTree>
    <p:extLst>
      <p:ext uri="{BB962C8B-B14F-4D97-AF65-F5344CB8AC3E}">
        <p14:creationId xmlns:p14="http://schemas.microsoft.com/office/powerpoint/2010/main" val="41112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10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Documentos justificación proyectos</a:t>
            </a:r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ACF680D-E24C-5994-BC0F-C8A1DD6F8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477" y="2681154"/>
            <a:ext cx="2772162" cy="1952898"/>
          </a:xfrm>
          <a:prstGeom prst="rect">
            <a:avLst/>
          </a:prstGeom>
          <a:ln>
            <a:solidFill>
              <a:srgbClr val="8AA2C6"/>
            </a:solidFill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78E1E03-BC13-FAEE-43D4-1BAA5AD78CAA}"/>
              </a:ext>
            </a:extLst>
          </p:cNvPr>
          <p:cNvSpPr txBox="1"/>
          <p:nvPr/>
        </p:nvSpPr>
        <p:spPr>
          <a:xfrm>
            <a:off x="3637722" y="1740382"/>
            <a:ext cx="819855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01.- Comunicación fin de actuación y relación clasificada de gastos: cuenta justificativa del Coste Total del proyecto.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02.- </a:t>
            </a:r>
            <a:r>
              <a:rPr lang="es-ES" dirty="0" err="1"/>
              <a:t>Cert</a:t>
            </a:r>
            <a:r>
              <a:rPr lang="es-ES" dirty="0"/>
              <a:t>. Aprobación gasto y pago (previo a la presentación de la justificación):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/>
              <a:t>Datos de los procedimientos de aprobación de los gastos.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/>
              <a:t>Datos de los procedimientos de autorización de sus pagos.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/>
              <a:t>Acuerdo/resolución comunicación a la FEMP el fin del proyecto.</a:t>
            </a:r>
          </a:p>
          <a:p>
            <a:pPr lvl="1" algn="just"/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03.- Facturas </a:t>
            </a:r>
            <a:r>
              <a:rPr lang="es-ES" sz="1600" dirty="0"/>
              <a:t>(dentro de plazos ejecución).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04.- Acta y certificaciones de obra.	     	   	      Originales digitalizados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05.- Pagos </a:t>
            </a:r>
            <a:r>
              <a:rPr lang="es-ES" sz="1600" dirty="0"/>
              <a:t>(realizados como máximo en periodo justificación).</a:t>
            </a:r>
          </a:p>
          <a:p>
            <a:endParaRPr lang="es-ES" dirty="0"/>
          </a:p>
        </p:txBody>
      </p: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86C9FF19-8FFB-0F86-E130-ACCC8AC45738}"/>
              </a:ext>
            </a:extLst>
          </p:cNvPr>
          <p:cNvSpPr/>
          <p:nvPr/>
        </p:nvSpPr>
        <p:spPr>
          <a:xfrm>
            <a:off x="9104376" y="4283764"/>
            <a:ext cx="317919" cy="163732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65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11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Documentos justificación proyectos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8E1E03-BC13-FAEE-43D4-1BAA5AD78CAA}"/>
              </a:ext>
            </a:extLst>
          </p:cNvPr>
          <p:cNvSpPr txBox="1"/>
          <p:nvPr/>
        </p:nvSpPr>
        <p:spPr>
          <a:xfrm>
            <a:off x="3326674" y="1582687"/>
            <a:ext cx="850960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06.- Certificación del coste total de la ayuda y otras financiaciones. </a:t>
            </a:r>
          </a:p>
          <a:p>
            <a:pPr marL="573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El órgano de control de la Entidad Local Beneficiaria deberá acreditar que NO se ha producido doble financiación y NO se han recibido otras ayudas UE para el proyecto.</a:t>
            </a:r>
          </a:p>
          <a:p>
            <a:pPr algn="just"/>
            <a:endParaRPr lang="es-ES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07.- Documentación acreditativa del cumplimiento de lo señalado en la Ley de Contratos del Sector Público. </a:t>
            </a:r>
          </a:p>
          <a:p>
            <a:pPr marL="573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El órgano de control de la Entidad Local Beneficiaria deberá certificar, a través los modelos facilitados, que los procedimientos de contratación han cumplido con la normativa.</a:t>
            </a:r>
          </a:p>
          <a:p>
            <a:pPr marL="573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Nueva versión del modelo incluye Orden HPF 55/2023 (MINERVA).</a:t>
            </a:r>
          </a:p>
          <a:p>
            <a:pPr marL="573750" indent="-285750" algn="just">
              <a:buFont typeface="Courier New" panose="02070309020205020404" pitchFamily="49" charset="0"/>
              <a:buChar char="o"/>
            </a:pPr>
            <a:r>
              <a:rPr lang="es-ES" sz="1600" dirty="0"/>
              <a:t>En el caso de </a:t>
            </a:r>
            <a:r>
              <a:rPr lang="es-ES" sz="1600" b="1" dirty="0"/>
              <a:t>contratos menores </a:t>
            </a:r>
            <a:r>
              <a:rPr lang="es-ES" sz="1600" dirty="0"/>
              <a:t>la entidad deberá </a:t>
            </a:r>
            <a:r>
              <a:rPr lang="es-ES" sz="1600" b="1" dirty="0"/>
              <a:t>aportar las ofertas recibidas</a:t>
            </a:r>
            <a:r>
              <a:rPr lang="es-ES" sz="1600" dirty="0"/>
              <a:t>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08.- Certificado en vigor de hallarse al corriente en el cumplimiento de las obligaciones tributarias.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09.- Certificado en vigor de hallarse al corriente frente a la Seguridad Social. </a:t>
            </a:r>
          </a:p>
          <a:p>
            <a:r>
              <a:rPr lang="es-ES" dirty="0"/>
              <a:t> 	   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10.- Ficha de datos bancarios </a:t>
            </a:r>
            <a:r>
              <a:rPr lang="es-ES" sz="1600" dirty="0"/>
              <a:t>(cuenta de abono)</a:t>
            </a:r>
            <a:r>
              <a:rPr lang="es-ES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B7DA04-9D0F-8F2B-B99B-DC8DBE7196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29" r="4639" b="3146"/>
          <a:stretch/>
        </p:blipFill>
        <p:spPr>
          <a:xfrm>
            <a:off x="355722" y="2623928"/>
            <a:ext cx="2616300" cy="1918252"/>
          </a:xfrm>
          <a:prstGeom prst="rect">
            <a:avLst/>
          </a:prstGeom>
          <a:ln>
            <a:solidFill>
              <a:srgbClr val="8AA2C6"/>
            </a:solidFill>
          </a:ln>
        </p:spPr>
      </p:pic>
    </p:spTree>
    <p:extLst>
      <p:ext uri="{BB962C8B-B14F-4D97-AF65-F5344CB8AC3E}">
        <p14:creationId xmlns:p14="http://schemas.microsoft.com/office/powerpoint/2010/main" val="18641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12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Documentos justificación proyectos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8E1E03-BC13-FAEE-43D4-1BAA5AD78CAA}"/>
              </a:ext>
            </a:extLst>
          </p:cNvPr>
          <p:cNvSpPr txBox="1"/>
          <p:nvPr/>
        </p:nvSpPr>
        <p:spPr>
          <a:xfrm>
            <a:off x="3629013" y="1759327"/>
            <a:ext cx="819855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11.- Memoria técnica de ejecución. </a:t>
            </a:r>
          </a:p>
          <a:p>
            <a:pPr marL="288000" algn="just">
              <a:spcAft>
                <a:spcPts val="600"/>
              </a:spcAft>
            </a:pPr>
            <a:r>
              <a:rPr lang="es-ES" sz="1600" dirty="0"/>
              <a:t>Se deberá presentar modelo cumplimentado con los </a:t>
            </a:r>
            <a:r>
              <a:rPr lang="es-ES" sz="1600" b="1" dirty="0"/>
              <a:t>datos de ejecución real </a:t>
            </a:r>
            <a:r>
              <a:rPr lang="es-ES" sz="1600" dirty="0"/>
              <a:t>del proyecto, anexando: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Documento que acredita la fecha de fin de la ejecución integral del proyecto.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Resumen ejecutivo de carácter divulgativo (según modelo facilitado).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Anexo con documentación complementaria: imágenes de las actuaciones/elementos, copias elementos difusión y comunicación, etc.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12.- Declaración responsable de cumplimiento del </a:t>
            </a:r>
            <a:r>
              <a:rPr lang="es-ES" b="1" dirty="0"/>
              <a:t>principio DNSH en la ejecución </a:t>
            </a:r>
            <a:r>
              <a:rPr lang="es-ES" dirty="0"/>
              <a:t>del proyecto, firmado por técnico competente.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13.- Declaración de cumplimiento con el Plan de Medidas Antifraude y Autoevaluación de gestión (Orden HPF 1030/2021).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41D4FE0-B30B-2F9A-06E8-682E89080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979" y="2959550"/>
            <a:ext cx="2810267" cy="1152686"/>
          </a:xfrm>
          <a:prstGeom prst="rect">
            <a:avLst/>
          </a:prstGeom>
          <a:ln>
            <a:solidFill>
              <a:srgbClr val="8AA2C6"/>
            </a:solidFill>
          </a:ln>
        </p:spPr>
      </p:pic>
    </p:spTree>
    <p:extLst>
      <p:ext uri="{BB962C8B-B14F-4D97-AF65-F5344CB8AC3E}">
        <p14:creationId xmlns:p14="http://schemas.microsoft.com/office/powerpoint/2010/main" val="389149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13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Documentos justificación proyectos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8E1E03-BC13-FAEE-43D4-1BAA5AD78CAA}"/>
              </a:ext>
            </a:extLst>
          </p:cNvPr>
          <p:cNvSpPr txBox="1"/>
          <p:nvPr/>
        </p:nvSpPr>
        <p:spPr>
          <a:xfrm>
            <a:off x="2972022" y="1621588"/>
            <a:ext cx="885926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14.- Otros documentos justificativos en la ejecución de los proyectos, si proceden: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Permisos o autorizaciones necesarios concedidos para la ejecución del proyecto.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Cuando la solicitud del proyecto haya sido aprobada mediante Resolución o Decreto de Alcaldía o Presidencia, se deberá aportar certificado de haber dado cuenta al Pleno, u órgano similar, de dicha solicitud de ayuda.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15.- Documentos justificativos gastos de </a:t>
            </a:r>
            <a:r>
              <a:rPr lang="es-ES" b="1" dirty="0"/>
              <a:t>personal contratación específica PRTR</a:t>
            </a:r>
            <a:r>
              <a:rPr lang="es-ES" dirty="0"/>
              <a:t>, en su caso: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Contrato/s laboral/es específicos PRTR.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Nóminas.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Documentos Seguridad Social - Relación Nominal del Trabajadores (RNT).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Documentos Seguridad Social - Relación de Liquidación de Cotizaciones (RLC).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Modelo 111 relativo al IRPF de los trimestres afectados.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Documentación acreditativa del pago de las nóminas, seguros sociales e IRPF.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16.- Otros. 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Documentación complementaria </a:t>
            </a:r>
            <a:r>
              <a:rPr lang="es-ES" sz="1600" b="0" i="0" dirty="0">
                <a:solidFill>
                  <a:srgbClr val="212529"/>
                </a:solidFill>
                <a:effectLst/>
                <a:latin typeface="-apple-system"/>
              </a:rPr>
              <a:t>(opcional)</a:t>
            </a:r>
            <a:r>
              <a:rPr lang="es-ES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CF56D6C-6D35-59DC-506B-CAFDE397F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647" y="3110952"/>
            <a:ext cx="2562583" cy="1095528"/>
          </a:xfrm>
          <a:prstGeom prst="rect">
            <a:avLst/>
          </a:prstGeom>
          <a:ln>
            <a:solidFill>
              <a:srgbClr val="8AA2C6"/>
            </a:solidFill>
          </a:ln>
        </p:spPr>
      </p:pic>
    </p:spTree>
    <p:extLst>
      <p:ext uri="{BB962C8B-B14F-4D97-AF65-F5344CB8AC3E}">
        <p14:creationId xmlns:p14="http://schemas.microsoft.com/office/powerpoint/2010/main" val="57624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14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 de la justificación proyectos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389B63-AE8C-7C1A-2DEC-B9C498CFF392}"/>
              </a:ext>
            </a:extLst>
          </p:cNvPr>
          <p:cNvSpPr txBox="1"/>
          <p:nvPr/>
        </p:nvSpPr>
        <p:spPr>
          <a:xfrm>
            <a:off x="2146852" y="1618816"/>
            <a:ext cx="9153879" cy="952890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cargada en la plataforma de la Convocatoria toda la documentación de justificación de un proyecto se debe “enviar a registro” en el icono </a:t>
            </a:r>
          </a:p>
        </p:txBody>
      </p:sp>
      <p:pic>
        <p:nvPicPr>
          <p:cNvPr id="12" name="Gráfico 11" descr="Advertencia contorno">
            <a:extLst>
              <a:ext uri="{FF2B5EF4-FFF2-40B4-BE49-F238E27FC236}">
                <a16:creationId xmlns:a16="http://schemas.microsoft.com/office/drawing/2014/main" id="{122DA344-A76C-10E7-6215-BE701BAAF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373" y="1519716"/>
            <a:ext cx="1056801" cy="105680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EFFA7A5-6D44-7D48-F117-2F61912481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86"/>
          <a:stretch/>
        </p:blipFill>
        <p:spPr>
          <a:xfrm>
            <a:off x="765254" y="2816820"/>
            <a:ext cx="10535478" cy="1823497"/>
          </a:xfrm>
          <a:prstGeom prst="rect">
            <a:avLst/>
          </a:prstGeom>
          <a:ln>
            <a:solidFill>
              <a:srgbClr val="8AA2C6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9B06823-1FF4-1E2F-3818-4F5697DFCD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474" b="23700"/>
          <a:stretch/>
        </p:blipFill>
        <p:spPr>
          <a:xfrm>
            <a:off x="10478127" y="2140932"/>
            <a:ext cx="385347" cy="34385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0B4D0B4-71A5-2A48-5C8B-228E20C50112}"/>
              </a:ext>
            </a:extLst>
          </p:cNvPr>
          <p:cNvSpPr txBox="1"/>
          <p:nvPr/>
        </p:nvSpPr>
        <p:spPr>
          <a:xfrm>
            <a:off x="664790" y="4812804"/>
            <a:ext cx="536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El envío a la FEMP quedará registrado con fecha y hora.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81BED6D-ABBF-2669-259B-F9A582D2D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968" y="5189166"/>
            <a:ext cx="8945217" cy="1160557"/>
          </a:xfrm>
          <a:prstGeom prst="rect">
            <a:avLst/>
          </a:prstGeom>
          <a:ln>
            <a:solidFill>
              <a:srgbClr val="8AA2C6"/>
            </a:solidFill>
          </a:ln>
        </p:spPr>
      </p:pic>
    </p:spTree>
    <p:extLst>
      <p:ext uri="{BB962C8B-B14F-4D97-AF65-F5344CB8AC3E}">
        <p14:creationId xmlns:p14="http://schemas.microsoft.com/office/powerpoint/2010/main" val="255462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15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Ejecución y Justificación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1B4D5-5E71-3668-1A49-AA254B3A4867}"/>
              </a:ext>
            </a:extLst>
          </p:cNvPr>
          <p:cNvSpPr txBox="1"/>
          <p:nvPr/>
        </p:nvSpPr>
        <p:spPr>
          <a:xfrm>
            <a:off x="800583" y="1669151"/>
            <a:ext cx="8691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</a:t>
            </a:r>
            <a:r>
              <a:rPr lang="es-ES" i="1" dirty="0"/>
              <a:t>Guía de Ejecución y Justificación</a:t>
            </a:r>
            <a:r>
              <a:rPr lang="es-ES" dirty="0"/>
              <a:t> facilita información relevante como:</a:t>
            </a:r>
          </a:p>
          <a:p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/>
              <a:t>Tabla resumen de la documentación de justificación (apartado 9.1).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b="1" dirty="0"/>
              <a:t>Requisitos de los documentos a presentar (apartado 9.2).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/>
              <a:t>Imagen de los modelos de justificación para consulta (anexos).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/>
              <a:t>Información de tramitación justificación en la plataforma (apartado 10).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1CF89D4-D193-02E5-F3D2-D3BFA7BB4A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87" b="-1"/>
          <a:stretch/>
        </p:blipFill>
        <p:spPr>
          <a:xfrm>
            <a:off x="1692084" y="2552700"/>
            <a:ext cx="5920875" cy="199942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884DD3C-A6CC-64B6-96DF-FEFD4737A832}"/>
              </a:ext>
            </a:extLst>
          </p:cNvPr>
          <p:cNvSpPr/>
          <p:nvPr/>
        </p:nvSpPr>
        <p:spPr>
          <a:xfrm>
            <a:off x="7140208" y="4706214"/>
            <a:ext cx="12829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¡</a:t>
            </a:r>
            <a:r>
              <a:rPr lang="es-ES" sz="1600" b="1" i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Importante!</a:t>
            </a:r>
          </a:p>
        </p:txBody>
      </p:sp>
    </p:spTree>
    <p:extLst>
      <p:ext uri="{BB962C8B-B14F-4D97-AF65-F5344CB8AC3E}">
        <p14:creationId xmlns:p14="http://schemas.microsoft.com/office/powerpoint/2010/main" val="310848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16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Ejecución y Justificación</a:t>
            </a:r>
            <a:endParaRPr lang="es-ES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BD980E-3378-A5F6-B5EF-F9030832BE47}"/>
              </a:ext>
            </a:extLst>
          </p:cNvPr>
          <p:cNvSpPr txBox="1"/>
          <p:nvPr/>
        </p:nvSpPr>
        <p:spPr>
          <a:xfrm>
            <a:off x="2377765" y="1900162"/>
            <a:ext cx="9082052" cy="3603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Actualización </a:t>
            </a:r>
            <a:r>
              <a:rPr lang="es-E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de Ejecución y Justificación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versión 09/08/2023: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Actualización plazos (RD 407/2023)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Aplicación de la Orden HFP 55/2023.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promoción y difusión.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Mejoras en 3 modelos de documentos justificativos: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01.- Com. Fin y relación gastos: </a:t>
            </a:r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 datos varias aprobaciones gasto.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07.- </a:t>
            </a:r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cumplimiento Ley Contratos: </a:t>
            </a:r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incluye referencia a Orden HFP 55/2023.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11.- Memoria técnica: </a:t>
            </a:r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 fin proyecto y se anexa documento que la acredita, modelo de ficha divulgativa del proyecto.</a:t>
            </a: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áfico 14" descr="Descargar con relleno sólido">
            <a:extLst>
              <a:ext uri="{FF2B5EF4-FFF2-40B4-BE49-F238E27FC236}">
                <a16:creationId xmlns:a16="http://schemas.microsoft.com/office/drawing/2014/main" id="{70D16B80-3968-1BC5-AEDE-8E73FDBF6A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950" y="2435087"/>
            <a:ext cx="1162877" cy="11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17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Subsanación justificación proyectos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389B63-AE8C-7C1A-2DEC-B9C498CFF392}"/>
              </a:ext>
            </a:extLst>
          </p:cNvPr>
          <p:cNvSpPr txBox="1"/>
          <p:nvPr/>
        </p:nvSpPr>
        <p:spPr>
          <a:xfrm>
            <a:off x="2011919" y="3174330"/>
            <a:ext cx="9153879" cy="1414554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Subsanación de los documentos de justificación a través de la plataforma de la Convocatoria con aviso al correo electrónico del Responsable del Proyecto designado por la entidad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5F69CF-2F85-79D8-FF21-438DF42885BB}"/>
              </a:ext>
            </a:extLst>
          </p:cNvPr>
          <p:cNvSpPr txBox="1"/>
          <p:nvPr/>
        </p:nvSpPr>
        <p:spPr>
          <a:xfrm>
            <a:off x="2011919" y="1603225"/>
            <a:ext cx="9153879" cy="1414554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información de los documentos de justificación debe ser fiel a la realidad de la ejecución de los proyectos y proporcionar información suficiente sobre su alcance técnico y económico.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E50993-4D10-D39B-24F3-7F92B3B59135}"/>
              </a:ext>
            </a:extLst>
          </p:cNvPr>
          <p:cNvSpPr txBox="1"/>
          <p:nvPr/>
        </p:nvSpPr>
        <p:spPr>
          <a:xfrm>
            <a:off x="2011918" y="4819151"/>
            <a:ext cx="9153879" cy="1414554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plazo de subsanación de justificación será de 15 días naturales. No obstante, esta deberá garantizar la justificación en tiempo y forma de la C18.I02 al Ministerio de Sanidad y la UE.</a:t>
            </a:r>
          </a:p>
        </p:txBody>
      </p:sp>
      <p:pic>
        <p:nvPicPr>
          <p:cNvPr id="17" name="Gráfico 16" descr="Portapapeles mezclado con relleno sólido">
            <a:extLst>
              <a:ext uri="{FF2B5EF4-FFF2-40B4-BE49-F238E27FC236}">
                <a16:creationId xmlns:a16="http://schemas.microsoft.com/office/drawing/2014/main" id="{A85903DA-5D82-13BC-CFB4-1456CAA31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129" y="3356039"/>
            <a:ext cx="1004652" cy="1004652"/>
          </a:xfrm>
          <a:prstGeom prst="rect">
            <a:avLst/>
          </a:prstGeom>
        </p:spPr>
      </p:pic>
      <p:pic>
        <p:nvPicPr>
          <p:cNvPr id="19" name="Gráfico 18" descr="Blog con relleno sólido">
            <a:extLst>
              <a:ext uri="{FF2B5EF4-FFF2-40B4-BE49-F238E27FC236}">
                <a16:creationId xmlns:a16="http://schemas.microsoft.com/office/drawing/2014/main" id="{AE3B4109-8301-2EE4-58AF-68B7576C64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867" y="1843574"/>
            <a:ext cx="914400" cy="914400"/>
          </a:xfrm>
          <a:prstGeom prst="rect">
            <a:avLst/>
          </a:prstGeom>
        </p:spPr>
      </p:pic>
      <p:pic>
        <p:nvPicPr>
          <p:cNvPr id="21" name="Gráfico 20" descr="Alarma sonando con relleno sólido">
            <a:extLst>
              <a:ext uri="{FF2B5EF4-FFF2-40B4-BE49-F238E27FC236}">
                <a16:creationId xmlns:a16="http://schemas.microsoft.com/office/drawing/2014/main" id="{B092A59B-C7D3-E896-166A-210BB674C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048" y="4984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2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18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Minoraciones o revocación de la ayuda</a:t>
            </a:r>
            <a:endParaRPr lang="es-ES" dirty="0"/>
          </a:p>
        </p:txBody>
      </p:sp>
      <p:pic>
        <p:nvPicPr>
          <p:cNvPr id="21" name="Gráfico 20" descr="Tijeras con relleno sólido">
            <a:extLst>
              <a:ext uri="{FF2B5EF4-FFF2-40B4-BE49-F238E27FC236}">
                <a16:creationId xmlns:a16="http://schemas.microsoft.com/office/drawing/2014/main" id="{B850FAB9-8638-F026-A563-4B7B380C9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050" y="4068389"/>
            <a:ext cx="914401" cy="91440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9E150-3957-844B-AE8A-C6AB74C800B5}"/>
              </a:ext>
            </a:extLst>
          </p:cNvPr>
          <p:cNvSpPr txBox="1"/>
          <p:nvPr/>
        </p:nvSpPr>
        <p:spPr>
          <a:xfrm>
            <a:off x="2206071" y="1638827"/>
            <a:ext cx="9153879" cy="1414554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incumplimiento de los requisitos de las Convocatorias o de las condiciones de los proyectos aprobados pueden suponer minoraciones o, incluso, la revocación de la ayuda a abonar 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(art. 23 de las BB.RR.)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32E607-6847-12F9-71C1-C6593ED273BC}"/>
              </a:ext>
            </a:extLst>
          </p:cNvPr>
          <p:cNvSpPr txBox="1"/>
          <p:nvPr/>
        </p:nvSpPr>
        <p:spPr>
          <a:xfrm>
            <a:off x="2186616" y="3429000"/>
            <a:ext cx="9233732" cy="2350452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Graduación minoraciones: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100%: falsedad u ocultación condiciones proyecto, incumplimiento total sus fines.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Proporcional al incumpliendo: objetivos no cumplidos, gastos no elegibles o no justificados correctamente, incumplimiento principio DNSH, no facilitar seguimiento y controles, no cumplir plazos de justificación.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20%: difusión Fondos Next </a:t>
            </a:r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ausencia logotipos PRTR, Ministerio Sanidad, FEMP.</a:t>
            </a:r>
          </a:p>
        </p:txBody>
      </p:sp>
      <p:pic>
        <p:nvPicPr>
          <p:cNvPr id="14" name="Gráfico 13" descr="Dinero volando con relleno sólido">
            <a:extLst>
              <a:ext uri="{FF2B5EF4-FFF2-40B4-BE49-F238E27FC236}">
                <a16:creationId xmlns:a16="http://schemas.microsoft.com/office/drawing/2014/main" id="{616C0F62-36B6-F6F8-C2BC-D8F4FFB631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050" y="18816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7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19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Abono de la ayuda </a:t>
            </a:r>
            <a:endParaRPr lang="es-ES" dirty="0"/>
          </a:p>
        </p:txBody>
      </p:sp>
      <p:pic>
        <p:nvPicPr>
          <p:cNvPr id="13" name="Gráfico 12" descr="Monedas con relleno sólido">
            <a:extLst>
              <a:ext uri="{FF2B5EF4-FFF2-40B4-BE49-F238E27FC236}">
                <a16:creationId xmlns:a16="http://schemas.microsoft.com/office/drawing/2014/main" id="{C692C7B1-88FA-FC0F-4CDB-A93F51CF3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61" y="1843247"/>
            <a:ext cx="914401" cy="91440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69E5D60-3BEA-E650-992D-1CBC091ED7C9}"/>
              </a:ext>
            </a:extLst>
          </p:cNvPr>
          <p:cNvSpPr txBox="1"/>
          <p:nvPr/>
        </p:nvSpPr>
        <p:spPr>
          <a:xfrm>
            <a:off x="2196546" y="1725381"/>
            <a:ext cx="9153879" cy="1414554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abono de la ayuda correctamente justificada se realizará una vez la FEMP haya comprobado la adecuación de la justificación técnica y económica del proyecto.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BA4E16-121A-21FD-FE4A-5BED30F3B729}"/>
              </a:ext>
            </a:extLst>
          </p:cNvPr>
          <p:cNvSpPr txBox="1"/>
          <p:nvPr/>
        </p:nvSpPr>
        <p:spPr>
          <a:xfrm>
            <a:off x="2196545" y="3446434"/>
            <a:ext cx="9153879" cy="1414554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ayudas deberán estar abonadas antes del 31 de marzo del 2024, plazo máximo de justificación de la inversión C18.I02 del PRTR al Ministerio de Sanidad.</a:t>
            </a:r>
          </a:p>
        </p:txBody>
      </p:sp>
      <p:pic>
        <p:nvPicPr>
          <p:cNvPr id="17" name="Gráfico 16" descr="Cronómetro con relleno sólido">
            <a:extLst>
              <a:ext uri="{FF2B5EF4-FFF2-40B4-BE49-F238E27FC236}">
                <a16:creationId xmlns:a16="http://schemas.microsoft.com/office/drawing/2014/main" id="{BEFD0566-4542-7DB5-CA60-F6278CCA10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936" y="3629697"/>
            <a:ext cx="914400" cy="914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95DDF43-89FE-1CB6-9D4F-09BEB8D9B89B}"/>
              </a:ext>
            </a:extLst>
          </p:cNvPr>
          <p:cNvSpPr txBox="1"/>
          <p:nvPr/>
        </p:nvSpPr>
        <p:spPr>
          <a:xfrm>
            <a:off x="2196545" y="5065023"/>
            <a:ext cx="9153879" cy="952890"/>
          </a:xfrm>
          <a:prstGeom prst="rect">
            <a:avLst/>
          </a:prstGeom>
          <a:noFill/>
          <a:ln>
            <a:solidFill>
              <a:srgbClr val="7995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Probablemente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abono de la ayuda esté condicionado al haber cumplimentado CoFFEE de conformidad con las Órdenes 1030 y 1031 </a:t>
            </a:r>
          </a:p>
        </p:txBody>
      </p:sp>
      <p:pic>
        <p:nvPicPr>
          <p:cNvPr id="19" name="Gráfico 18" descr="Ordenador contorno">
            <a:extLst>
              <a:ext uri="{FF2B5EF4-FFF2-40B4-BE49-F238E27FC236}">
                <a16:creationId xmlns:a16="http://schemas.microsoft.com/office/drawing/2014/main" id="{287A03E2-C0D0-A1B7-C841-A2F611F307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1814" y="4958974"/>
            <a:ext cx="1174894" cy="11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2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Convocatorias de Ayudas para Entornos Saludables</a:t>
            </a:r>
            <a:endParaRPr lang="es-ES" i="1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EACE4991-EF15-6070-DD54-1E8B2319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1591771"/>
            <a:ext cx="1094629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En la página web </a:t>
            </a:r>
            <a:r>
              <a:rPr lang="es-ES" sz="2400" dirty="0">
                <a:hlinkClick r:id="rId8"/>
              </a:rPr>
              <a:t>www.recs.es</a:t>
            </a:r>
            <a:r>
              <a:rPr lang="es-ES" sz="2400" dirty="0"/>
              <a:t> acceso a información de las Convocatorias.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D67447-BB4D-3F7C-7A45-756A36BD85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066" y="2455195"/>
            <a:ext cx="11313120" cy="3295369"/>
          </a:xfrm>
          <a:prstGeom prst="rect">
            <a:avLst/>
          </a:prstGeom>
          <a:ln>
            <a:solidFill>
              <a:srgbClr val="8AA2C6"/>
            </a:solidFill>
          </a:ln>
        </p:spPr>
      </p:pic>
    </p:spTree>
    <p:extLst>
      <p:ext uri="{BB962C8B-B14F-4D97-AF65-F5344CB8AC3E}">
        <p14:creationId xmlns:p14="http://schemas.microsoft.com/office/powerpoint/2010/main" val="104747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20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Abono de la ayuda </a:t>
            </a:r>
            <a:endParaRPr lang="es-ES" dirty="0"/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56A62186-E1D7-E36E-4369-892BE316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13" y="1961320"/>
            <a:ext cx="10515600" cy="364181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Facilitar información en el Sistema de Información indicado por la Autoridad Responsable del PRTR, plataforma CoFFEE.</a:t>
            </a:r>
          </a:p>
          <a:p>
            <a:pPr algn="just"/>
            <a:endParaRPr lang="es-ES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Pista de auditoría y conservación documentos: 5 años a partir del 31 de diciembre de 2026 o 3 años si el importe es = o &lt; 60.000,00 €.</a:t>
            </a:r>
          </a:p>
          <a:p>
            <a:pPr algn="just">
              <a:lnSpc>
                <a:spcPct val="100000"/>
              </a:lnSpc>
            </a:pPr>
            <a:endParaRPr lang="es-ES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Someterse a auditorías y controles realizadas por la FEMP o por parte de los Órganos de control del Estado español y de la UE.</a:t>
            </a:r>
            <a:endParaRPr lang="es-ES" sz="2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B80AA4B-9B5C-3BEF-9222-E98DEF0FF2CA}"/>
              </a:ext>
            </a:extLst>
          </p:cNvPr>
          <p:cNvSpPr/>
          <p:nvPr/>
        </p:nvSpPr>
        <p:spPr>
          <a:xfrm>
            <a:off x="134224" y="1164370"/>
            <a:ext cx="11903978" cy="253369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Otras obligaciones financiación PRTR - FNGUE</a:t>
            </a:r>
          </a:p>
        </p:txBody>
      </p:sp>
    </p:spTree>
    <p:extLst>
      <p:ext uri="{BB962C8B-B14F-4D97-AF65-F5344CB8AC3E}">
        <p14:creationId xmlns:p14="http://schemas.microsoft.com/office/powerpoint/2010/main" val="269883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777" y="6382347"/>
            <a:ext cx="2743200" cy="365125"/>
          </a:xfrm>
        </p:spPr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21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C525D95B-B9C1-FC97-116B-AA871E9A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571"/>
            <a:ext cx="10352714" cy="4351338"/>
          </a:xfrm>
        </p:spPr>
        <p:txBody>
          <a:bodyPr>
            <a:noAutofit/>
          </a:bodyPr>
          <a:lstStyle/>
          <a:p>
            <a:pPr algn="ctr"/>
            <a:endParaRPr lang="es-ES" sz="2400" dirty="0">
              <a:latin typeface="GoTHAM" panose="02000604040000020004" pitchFamily="2" charset="0"/>
            </a:endParaRPr>
          </a:p>
          <a:p>
            <a:pPr algn="ctr"/>
            <a:endParaRPr lang="es-ES" sz="2400" dirty="0">
              <a:latin typeface="GoTHAM" panose="02000604040000020004" pitchFamily="2" charset="0"/>
            </a:endParaRPr>
          </a:p>
          <a:p>
            <a:pPr algn="ctr"/>
            <a:r>
              <a:rPr lang="es-ES" sz="4800" dirty="0"/>
              <a:t>GRACIAS POR SU ATENCIÓN</a:t>
            </a:r>
          </a:p>
          <a:p>
            <a:pPr algn="ctr"/>
            <a:endParaRPr lang="es-ES" sz="4800" dirty="0"/>
          </a:p>
          <a:p>
            <a:pPr algn="ctr"/>
            <a:r>
              <a:rPr lang="es-ES" sz="4800" dirty="0"/>
              <a:t>ayudasngue@femp.es </a:t>
            </a:r>
          </a:p>
          <a:p>
            <a:pPr>
              <a:lnSpc>
                <a:spcPct val="150000"/>
              </a:lnSpc>
            </a:pPr>
            <a:endParaRPr lang="es-ES" sz="2400" dirty="0"/>
          </a:p>
        </p:txBody>
      </p:sp>
      <p:pic>
        <p:nvPicPr>
          <p:cNvPr id="16" name="Gráfico 15" descr="Ayuda contorno">
            <a:extLst>
              <a:ext uri="{FF2B5EF4-FFF2-40B4-BE49-F238E27FC236}">
                <a16:creationId xmlns:a16="http://schemas.microsoft.com/office/drawing/2014/main" id="{82362706-3999-1869-690B-6BFF3DB39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7621" y="41160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3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Normativa y Guía de Ejecución y Justificación</a:t>
            </a:r>
            <a:r>
              <a:rPr lang="es-ES" dirty="0">
                <a:solidFill>
                  <a:schemeClr val="bg1"/>
                </a:solidFill>
                <a:latin typeface="GoTHAM" panose="02000604040000020004" pitchFamily="2" charset="0"/>
              </a:rPr>
              <a:t> </a:t>
            </a:r>
            <a:endParaRPr lang="es-ES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EACE4991-EF15-6070-DD54-1E8B2319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1522197"/>
            <a:ext cx="5433391" cy="47645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Parte superior - Normativa: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Bases Reguladoras y convocatoria</a:t>
            </a:r>
          </a:p>
          <a:p>
            <a:pPr>
              <a:lnSpc>
                <a:spcPct val="150000"/>
              </a:lnSpc>
            </a:pPr>
            <a:endParaRPr lang="es-ES" sz="2400" dirty="0"/>
          </a:p>
          <a:p>
            <a:pPr>
              <a:lnSpc>
                <a:spcPct val="150000"/>
              </a:lnSpc>
            </a:pPr>
            <a:r>
              <a:rPr lang="es-ES" sz="2400" dirty="0"/>
              <a:t>Parte inferior - Justificación: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i="1" dirty="0"/>
              <a:t>Guía de ejecución y justificación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Acceso a plataformas convocatoria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/>
              <a:t>Contacto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F9FEA25-581A-A1CE-29F5-DD3F4C769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16" y="1600445"/>
            <a:ext cx="4911104" cy="1831358"/>
          </a:xfrm>
          <a:prstGeom prst="rect">
            <a:avLst/>
          </a:prstGeom>
          <a:ln>
            <a:solidFill>
              <a:srgbClr val="8AA2C6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4C337FD-EE88-E4B3-439F-ACB48C434F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84"/>
          <a:stretch/>
        </p:blipFill>
        <p:spPr>
          <a:xfrm>
            <a:off x="6228116" y="3661566"/>
            <a:ext cx="4911104" cy="2588833"/>
          </a:xfrm>
          <a:prstGeom prst="rect">
            <a:avLst/>
          </a:prstGeom>
          <a:ln>
            <a:solidFill>
              <a:srgbClr val="8AA2C6"/>
            </a:solidFill>
          </a:ln>
        </p:spPr>
      </p:pic>
    </p:spTree>
    <p:extLst>
      <p:ext uri="{BB962C8B-B14F-4D97-AF65-F5344CB8AC3E}">
        <p14:creationId xmlns:p14="http://schemas.microsoft.com/office/powerpoint/2010/main" val="198046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4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Normativa y Guía de Ejecución y Justificación</a:t>
            </a:r>
            <a:endParaRPr lang="es-ES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EACE4991-EF15-6070-DD54-1E8B2319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1591771"/>
            <a:ext cx="1094629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En las plataformas de las Convocatorias, apartado </a:t>
            </a:r>
            <a:r>
              <a:rPr lang="es-ES" sz="2400" i="1" dirty="0"/>
              <a:t>Documentación</a:t>
            </a:r>
            <a:r>
              <a:rPr lang="es-ES" sz="2400" dirty="0"/>
              <a:t>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96FBDBE-1EA4-6D4A-255F-33327062E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6752" y="2313773"/>
            <a:ext cx="3885251" cy="3629336"/>
          </a:xfrm>
          <a:prstGeom prst="rect">
            <a:avLst/>
          </a:prstGeom>
          <a:ln>
            <a:solidFill>
              <a:srgbClr val="7995BD"/>
            </a:solidFill>
          </a:ln>
        </p:spPr>
      </p:pic>
    </p:spTree>
    <p:extLst>
      <p:ext uri="{BB962C8B-B14F-4D97-AF65-F5344CB8AC3E}">
        <p14:creationId xmlns:p14="http://schemas.microsoft.com/office/powerpoint/2010/main" val="27162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5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 para la ejecución de los proyectos</a:t>
            </a:r>
            <a:r>
              <a:rPr lang="es-ES" b="1" dirty="0">
                <a:solidFill>
                  <a:schemeClr val="bg1"/>
                </a:solidFill>
                <a:latin typeface="GoTHAM" panose="02000604040000020004" pitchFamily="2" charset="0"/>
              </a:rPr>
              <a:t> </a:t>
            </a:r>
            <a:endParaRPr lang="es-ES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EACE4991-EF15-6070-DD54-1E8B2319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2" y="1640120"/>
            <a:ext cx="10721009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Requisitos definidos en la </a:t>
            </a:r>
            <a:r>
              <a:rPr lang="es-ES" i="1" dirty="0"/>
              <a:t>Guía de Ejecución y Justificación</a:t>
            </a:r>
            <a:r>
              <a:rPr lang="es-ES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Apartado 2: requisitos BB.RR. y Convocatoria (tipología de las actuaciones, plazos, permisos, otros), cumplimiento de la normativa y resolución, requisitos PRTR (DNSH, difusión y comunicación, incompatibilidad otros fondos UE, </a:t>
            </a:r>
            <a:r>
              <a:rPr lang="es-ES" dirty="0" err="1"/>
              <a:t>CoFFEE</a:t>
            </a:r>
            <a:r>
              <a:rPr lang="es-ES" dirty="0"/>
              <a:t>, otros), procedimientos de contratación (LCSP, análisis conflicto de interés), etc.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Apartado 3: solicitud modificación proyectos.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Apartado 6: plazos máximos de ejecución y justificación.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Apartados 7 y 8: gastos elegibles y no elegibles.</a:t>
            </a:r>
          </a:p>
        </p:txBody>
      </p:sp>
    </p:spTree>
    <p:extLst>
      <p:ext uri="{BB962C8B-B14F-4D97-AF65-F5344CB8AC3E}">
        <p14:creationId xmlns:p14="http://schemas.microsoft.com/office/powerpoint/2010/main" val="113947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777" y="6382347"/>
            <a:ext cx="2743200" cy="365125"/>
          </a:xfrm>
        </p:spPr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6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Plazos de Ejecución y Justificación </a:t>
            </a:r>
            <a:endParaRPr lang="es-ES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C23C426-F49E-10D4-0BFF-CC40356B0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981800"/>
              </p:ext>
            </p:extLst>
          </p:nvPr>
        </p:nvGraphicFramePr>
        <p:xfrm>
          <a:off x="337779" y="1337145"/>
          <a:ext cx="11320822" cy="371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DF4A001-51D7-9A3D-0837-FADBFBD58533}"/>
              </a:ext>
            </a:extLst>
          </p:cNvPr>
          <p:cNvSpPr txBox="1"/>
          <p:nvPr/>
        </p:nvSpPr>
        <p:spPr>
          <a:xfrm>
            <a:off x="1608482" y="5051601"/>
            <a:ext cx="901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Definición </a:t>
            </a:r>
            <a:r>
              <a:rPr lang="es-ES" b="1" dirty="0"/>
              <a:t>Fecha finalización del proyecto </a:t>
            </a:r>
            <a:r>
              <a:rPr lang="es-ES" dirty="0"/>
              <a:t>apartado 6.1 de la Guía de Ejecución y Justificación</a:t>
            </a:r>
          </a:p>
        </p:txBody>
      </p:sp>
    </p:spTree>
    <p:extLst>
      <p:ext uri="{BB962C8B-B14F-4D97-AF65-F5344CB8AC3E}">
        <p14:creationId xmlns:p14="http://schemas.microsoft.com/office/powerpoint/2010/main" val="120605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7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documentación justificación proyectos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389B63-AE8C-7C1A-2DEC-B9C498CFF392}"/>
              </a:ext>
            </a:extLst>
          </p:cNvPr>
          <p:cNvSpPr txBox="1"/>
          <p:nvPr/>
        </p:nvSpPr>
        <p:spPr>
          <a:xfrm>
            <a:off x="2507057" y="1817346"/>
            <a:ext cx="8280005" cy="1414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PLATAFORMA de cada Convocatoria en la web RECS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www.recs.es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Dentro del expediente - apartado Documentos Justificación</a:t>
            </a:r>
          </a:p>
        </p:txBody>
      </p:sp>
      <p:pic>
        <p:nvPicPr>
          <p:cNvPr id="12" name="Gráfico 11" descr="Advertencia contorno">
            <a:extLst>
              <a:ext uri="{FF2B5EF4-FFF2-40B4-BE49-F238E27FC236}">
                <a16:creationId xmlns:a16="http://schemas.microsoft.com/office/drawing/2014/main" id="{122DA344-A76C-10E7-6215-BE701BAAF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268" y="1937499"/>
            <a:ext cx="1056801" cy="105680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698070F-8B93-D289-CB92-389BF2F4429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902"/>
          <a:stretch/>
        </p:blipFill>
        <p:spPr>
          <a:xfrm>
            <a:off x="407504" y="3615101"/>
            <a:ext cx="11241156" cy="19414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318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8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documentación justificación proyectos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1B4D5-5E71-3668-1A49-AA254B3A4867}"/>
              </a:ext>
            </a:extLst>
          </p:cNvPr>
          <p:cNvSpPr txBox="1"/>
          <p:nvPr/>
        </p:nvSpPr>
        <p:spPr>
          <a:xfrm>
            <a:off x="959608" y="1569760"/>
            <a:ext cx="869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Listado de documentación de justificación, acceso a cada documento en el icono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7E7445B-D516-ACC6-C28D-E122C3C3D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08" y="2025439"/>
            <a:ext cx="9791095" cy="448734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A9E842C-E251-86D1-D7DE-901A66C4D6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22" t="269"/>
          <a:stretch/>
        </p:blipFill>
        <p:spPr>
          <a:xfrm>
            <a:off x="8552383" y="1535772"/>
            <a:ext cx="529126" cy="4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0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EAFAA7-99D1-EF96-6A69-911628F2A0D6}"/>
              </a:ext>
            </a:extLst>
          </p:cNvPr>
          <p:cNvSpPr/>
          <p:nvPr/>
        </p:nvSpPr>
        <p:spPr>
          <a:xfrm>
            <a:off x="1266738" y="58723"/>
            <a:ext cx="9102055" cy="98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4A35F-BDF6-E099-54A2-D61A068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s-ES">
                <a:solidFill>
                  <a:schemeClr val="bg1">
                    <a:lumMod val="65000"/>
                  </a:schemeClr>
                </a:solidFill>
              </a:rPr>
              <a:t>| </a:t>
            </a:r>
            <a:fld id="{6A48313A-FD63-42FD-83BD-918BB10D3048}" type="slidenum">
              <a:rPr lang="es-ES" smtClean="0">
                <a:solidFill>
                  <a:srgbClr val="8EAADB"/>
                </a:solidFill>
              </a:rPr>
              <a:pPr algn="r"/>
              <a:t>9</a:t>
            </a:fld>
            <a:r>
              <a:rPr lang="es-ES"/>
              <a:t> 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D2E6419-9302-1AB4-E1F4-F2373B1DEE2C}"/>
              </a:ext>
            </a:extLst>
          </p:cNvPr>
          <p:cNvGrpSpPr/>
          <p:nvPr/>
        </p:nvGrpSpPr>
        <p:grpSpPr>
          <a:xfrm>
            <a:off x="511584" y="136525"/>
            <a:ext cx="11335992" cy="930907"/>
            <a:chOff x="47870" y="5816473"/>
            <a:chExt cx="11335992" cy="930907"/>
          </a:xfrm>
        </p:grpSpPr>
        <p:pic>
          <p:nvPicPr>
            <p:cNvPr id="6" name="Imagen 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8A88D652-A3CD-F294-427F-E80F3D9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4" b="17996"/>
            <a:stretch/>
          </p:blipFill>
          <p:spPr>
            <a:xfrm>
              <a:off x="6183346" y="5872280"/>
              <a:ext cx="2169886" cy="847178"/>
            </a:xfrm>
            <a:prstGeom prst="rect">
              <a:avLst/>
            </a:prstGeom>
          </p:spPr>
        </p:pic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6555540A-F8A2-A43D-FCAB-F67C0D14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640" y="5872280"/>
              <a:ext cx="1478222" cy="782517"/>
            </a:xfrm>
            <a:prstGeom prst="rect">
              <a:avLst/>
            </a:prstGeom>
          </p:spPr>
        </p:pic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50EAC28F-E860-F603-5714-670DB23D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063" y="5816473"/>
              <a:ext cx="1109034" cy="87188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AD5CA20-6E84-DB74-88DA-4E9B205A9BAC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54" y="6008383"/>
              <a:ext cx="0" cy="654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66F7149A-D20E-8323-0932-638F6AF1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0" y="6025161"/>
              <a:ext cx="2460437" cy="722219"/>
            </a:xfrm>
            <a:prstGeom prst="rect">
              <a:avLst/>
            </a:prstGeom>
          </p:spPr>
        </p:pic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86EB56E-BF7D-4CC6-2D8A-34352433F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6" b="14307"/>
            <a:stretch/>
          </p:blipFill>
          <p:spPr>
            <a:xfrm>
              <a:off x="4842030" y="5879310"/>
              <a:ext cx="1007647" cy="8680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723E-E774-F142-065A-120FC25E2F24}"/>
              </a:ext>
            </a:extLst>
          </p:cNvPr>
          <p:cNvSpPr/>
          <p:nvPr/>
        </p:nvSpPr>
        <p:spPr>
          <a:xfrm>
            <a:off x="0" y="1107436"/>
            <a:ext cx="12192000" cy="351748"/>
          </a:xfrm>
          <a:prstGeom prst="rect">
            <a:avLst/>
          </a:prstGeom>
          <a:solidFill>
            <a:srgbClr val="8EAADB"/>
          </a:solidFill>
          <a:ln>
            <a:solidFill>
              <a:srgbClr val="8EA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documentación justificación proyectos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1B4D5-5E71-3668-1A49-AA254B3A4867}"/>
              </a:ext>
            </a:extLst>
          </p:cNvPr>
          <p:cNvSpPr txBox="1"/>
          <p:nvPr/>
        </p:nvSpPr>
        <p:spPr>
          <a:xfrm>
            <a:off x="959608" y="1569760"/>
            <a:ext cx="10281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En cada documento se facilita acceso a: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Modelo Word para cumplimentación, cuando procede.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Ubicación para cargar el documento, tras ser cumplimentado y firmado en su caso.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348FB8-FE3C-2853-0F36-765B5E133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09" y="2711740"/>
            <a:ext cx="9903254" cy="3444149"/>
          </a:xfrm>
          <a:prstGeom prst="rect">
            <a:avLst/>
          </a:prstGeom>
          <a:ln>
            <a:solidFill>
              <a:srgbClr val="7995BD"/>
            </a:solidFill>
          </a:ln>
        </p:spPr>
      </p:pic>
    </p:spTree>
    <p:extLst>
      <p:ext uri="{BB962C8B-B14F-4D97-AF65-F5344CB8AC3E}">
        <p14:creationId xmlns:p14="http://schemas.microsoft.com/office/powerpoint/2010/main" val="291142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PT_FEMP1" id="{3698B1B8-98FC-4F54-9983-53F1317CC9B9}" vid="{58654103-6C39-4584-B591-DF881505A7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Plantilla_PPT_FEMP1</Template>
  <TotalTime>3050</TotalTime>
  <Words>1550</Words>
  <Application>Microsoft Office PowerPoint</Application>
  <PresentationFormat>Panorámica</PresentationFormat>
  <Paragraphs>182</Paragraphs>
  <Slides>21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Courier New</vt:lpstr>
      <vt:lpstr>GoTHAM</vt:lpstr>
      <vt:lpstr>Tahoma</vt:lpstr>
      <vt:lpstr>Wingdings</vt:lpstr>
      <vt:lpstr>Tema de Office</vt:lpstr>
      <vt:lpstr>     Convocatorias de Ayudas para la Promoción de estilos de vida saludable a través de la creación o rehabilitación de Entornos Saludables en el marco del PRTR C18.I2   Ejecución y Justificación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Eva Maria Diaz Alandi</dc:creator>
  <cp:lastModifiedBy>Eva María Díaz Alandi</cp:lastModifiedBy>
  <cp:revision>267</cp:revision>
  <cp:lastPrinted>2023-09-11T06:26:00Z</cp:lastPrinted>
  <dcterms:created xsi:type="dcterms:W3CDTF">2022-06-10T05:35:32Z</dcterms:created>
  <dcterms:modified xsi:type="dcterms:W3CDTF">2023-09-14T07:26:24Z</dcterms:modified>
</cp:coreProperties>
</file>